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4"/>
  </p:sldMasterIdLst>
  <p:notesMasterIdLst>
    <p:notesMasterId r:id="rId26"/>
  </p:notesMasterIdLst>
  <p:sldIdLst>
    <p:sldId id="320" r:id="rId5"/>
    <p:sldId id="322" r:id="rId6"/>
    <p:sldId id="323" r:id="rId7"/>
    <p:sldId id="326" r:id="rId8"/>
    <p:sldId id="324" r:id="rId9"/>
    <p:sldId id="325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2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C95AF4-4F36-4933-AB76-104D0C4C8A28}">
          <p14:sldIdLst>
            <p14:sldId id="320"/>
          </p14:sldIdLst>
        </p14:section>
        <p14:section name="ch1_intro" id="{290FEBD6-7A84-4587-95BB-45C896E82F4A}">
          <p14:sldIdLst>
            <p14:sldId id="322"/>
            <p14:sldId id="323"/>
            <p14:sldId id="326"/>
          </p14:sldIdLst>
        </p14:section>
        <p14:section name="ch2_wb-&amp;-ws" id="{04CB4299-6CCE-4778-AFDE-44CB65391529}">
          <p14:sldIdLst>
            <p14:sldId id="324"/>
            <p14:sldId id="325"/>
            <p14:sldId id="327"/>
            <p14:sldId id="328"/>
            <p14:sldId id="329"/>
            <p14:sldId id="330"/>
          </p14:sldIdLst>
        </p14:section>
        <p14:section name="ch3_cell_&amp;_cell_values" id="{1F93CB3F-BB5B-4B8E-AE95-046B6B187FC7}">
          <p14:sldIdLst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ch4_styles-and-formatting" id="{BE861C98-10EF-4445-8BBB-1BEEED348BD6}">
          <p14:sldIdLst>
            <p14:sldId id="337"/>
            <p14:sldId id="338"/>
            <p14:sldId id="339"/>
            <p14:sldId id="340"/>
          </p14:sldIdLst>
        </p14:section>
        <p14:section name="covers" id="{4F2CDF44-8EA2-4CD8-A232-2646FBA1D618}">
          <p14:sldIdLst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8D230F3-CF80-4859-8CE7-A43EE81993B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953"/>
  </p:normalViewPr>
  <p:slideViewPr>
    <p:cSldViewPr snapToGrid="0">
      <p:cViewPr varScale="1">
        <p:scale>
          <a:sx n="113" d="100"/>
          <a:sy n="113" d="100"/>
        </p:scale>
        <p:origin x="453" y="2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B987B-6643-43AA-9B56-509B80CCD0F3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42F3-CDD5-4B19-B3DB-7C5223465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87D9900-95AD-EC4F-B7E1-959F05210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>
            <a:off x="999081" y="2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600C6AD-400C-F5F8-0A07-09147BFB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924"/>
          <a:stretch>
            <a:fillRect/>
          </a:stretch>
        </p:blipFill>
        <p:spPr>
          <a:xfrm>
            <a:off x="0" y="191268"/>
            <a:ext cx="2916372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01EBB8-0583-30D5-D5C9-6064F992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b="23302"/>
          <a:stretch>
            <a:fillRect/>
          </a:stretch>
        </p:blipFill>
        <p:spPr>
          <a:xfrm>
            <a:off x="0" y="3632200"/>
            <a:ext cx="3839210" cy="3261166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E425898-E19E-D66B-9FE6-55FE52BAB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5783E0-630B-D6BD-1914-F6A39C5730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0801" y="1140460"/>
            <a:ext cx="8001256" cy="5166360"/>
          </a:xfrm>
        </p:spPr>
        <p:txBody>
          <a:bodyPr anchor="ctr"/>
          <a:lstStyle>
            <a:lvl1pPr>
              <a:lnSpc>
                <a:spcPct val="75000"/>
              </a:lnSpc>
              <a:spcBef>
                <a:spcPts val="600"/>
              </a:spcBef>
              <a:spcAft>
                <a:spcPts val="1200"/>
              </a:spcAft>
              <a:defRPr sz="72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109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4358" y="2417765"/>
            <a:ext cx="6680202" cy="3967795"/>
          </a:xfrm>
        </p:spPr>
        <p:txBody>
          <a:bodyPr lIns="45720"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740664" indent="-283464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7823200" y="2417763"/>
            <a:ext cx="3838248" cy="3967794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2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66724" y="2417763"/>
            <a:ext cx="11094724" cy="396779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7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697707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005773" y="2392440"/>
            <a:ext cx="3655675" cy="39677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7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19982B1-35C2-DE4A-CC6C-C7EF3864F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1330D7F-AB80-0985-7B65-80D66CC84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1653" b="49194"/>
          <a:stretch>
            <a:fillRect/>
          </a:stretch>
        </p:blipFill>
        <p:spPr>
          <a:xfrm>
            <a:off x="10095411" y="4663440"/>
            <a:ext cx="2121988" cy="2229926"/>
          </a:xfrm>
          <a:custGeom>
            <a:avLst/>
            <a:gdLst>
              <a:gd name="connsiteX0" fmla="*/ 0 w 2121988"/>
              <a:gd name="connsiteY0" fmla="*/ 0 h 2229926"/>
              <a:gd name="connsiteX1" fmla="*/ 2121988 w 2121988"/>
              <a:gd name="connsiteY1" fmla="*/ 0 h 2229926"/>
              <a:gd name="connsiteX2" fmla="*/ 2121988 w 2121988"/>
              <a:gd name="connsiteY2" fmla="*/ 2229926 h 2229926"/>
              <a:gd name="connsiteX3" fmla="*/ 0 w 2121988"/>
              <a:gd name="connsiteY3" fmla="*/ 2229926 h 222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988" h="2229926">
                <a:moveTo>
                  <a:pt x="0" y="0"/>
                </a:moveTo>
                <a:lnTo>
                  <a:pt x="2121988" y="0"/>
                </a:lnTo>
                <a:lnTo>
                  <a:pt x="2121988" y="2229926"/>
                </a:lnTo>
                <a:lnTo>
                  <a:pt x="0" y="2229926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55AA66F-C4B1-E34A-8E6B-F893310B2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0000"/>
          <a:stretch>
            <a:fillRect/>
          </a:stretch>
        </p:blipFill>
        <p:spPr>
          <a:xfrm>
            <a:off x="6228080" y="2"/>
            <a:ext cx="4046220" cy="2194559"/>
          </a:xfrm>
          <a:custGeom>
            <a:avLst/>
            <a:gdLst>
              <a:gd name="connsiteX0" fmla="*/ 0 w 4046220"/>
              <a:gd name="connsiteY0" fmla="*/ 0 h 2194559"/>
              <a:gd name="connsiteX1" fmla="*/ 4046220 w 4046220"/>
              <a:gd name="connsiteY1" fmla="*/ 0 h 2194559"/>
              <a:gd name="connsiteX2" fmla="*/ 4046220 w 4046220"/>
              <a:gd name="connsiteY2" fmla="*/ 2194559 h 2194559"/>
              <a:gd name="connsiteX3" fmla="*/ 0 w 40462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220" h="2194559">
                <a:moveTo>
                  <a:pt x="0" y="0"/>
                </a:moveTo>
                <a:lnTo>
                  <a:pt x="4046220" y="0"/>
                </a:lnTo>
                <a:lnTo>
                  <a:pt x="40462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5700ADD-BC9D-410F-D6AC-1D0E4F104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000" b="30164"/>
          <a:stretch>
            <a:fillRect/>
          </a:stretch>
        </p:blipFill>
        <p:spPr>
          <a:xfrm>
            <a:off x="0" y="3923964"/>
            <a:ext cx="2194560" cy="2969402"/>
          </a:xfrm>
          <a:custGeom>
            <a:avLst/>
            <a:gdLst>
              <a:gd name="connsiteX0" fmla="*/ 0 w 2194560"/>
              <a:gd name="connsiteY0" fmla="*/ 0 h 2969402"/>
              <a:gd name="connsiteX1" fmla="*/ 2194560 w 2194560"/>
              <a:gd name="connsiteY1" fmla="*/ 0 h 2969402"/>
              <a:gd name="connsiteX2" fmla="*/ 2194560 w 2194560"/>
              <a:gd name="connsiteY2" fmla="*/ 2969402 h 2969402"/>
              <a:gd name="connsiteX3" fmla="*/ 0 w 2194560"/>
              <a:gd name="connsiteY3" fmla="*/ 2969402 h 296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2969402">
                <a:moveTo>
                  <a:pt x="0" y="0"/>
                </a:moveTo>
                <a:lnTo>
                  <a:pt x="2194560" y="0"/>
                </a:lnTo>
                <a:lnTo>
                  <a:pt x="2194560" y="2969402"/>
                </a:lnTo>
                <a:lnTo>
                  <a:pt x="0" y="2969402"/>
                </a:lnTo>
                <a:close/>
              </a:path>
            </a:pathLst>
          </a:cu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9091067-F6AB-B1C8-2F06-423B82E6E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807" y="1049447"/>
            <a:ext cx="5910270" cy="5094386"/>
          </a:xfrm>
        </p:spPr>
        <p:txBody>
          <a:bodyPr rIns="0" anchor="ctr"/>
          <a:lstStyle>
            <a:lvl1pPr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4F7BB3-A204-D529-DD36-39D4311F354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5077" y="1049447"/>
            <a:ext cx="4922837" cy="509438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2800" b="0"/>
            </a:lvl1pPr>
            <a:lvl2pPr>
              <a:lnSpc>
                <a:spcPct val="100000"/>
              </a:lnSpc>
              <a:spcBef>
                <a:spcPts val="1000"/>
              </a:spcBef>
              <a:defRPr sz="2400" b="0"/>
            </a:lvl2pPr>
            <a:lvl3pPr>
              <a:lnSpc>
                <a:spcPct val="100000"/>
              </a:lnSpc>
              <a:spcBef>
                <a:spcPts val="1000"/>
              </a:spcBef>
              <a:defRPr sz="2000" b="0"/>
            </a:lvl3pPr>
            <a:lvl4pPr>
              <a:lnSpc>
                <a:spcPct val="100000"/>
              </a:lnSpc>
              <a:spcBef>
                <a:spcPts val="1000"/>
              </a:spcBef>
              <a:defRPr sz="1800" b="0"/>
            </a:lvl4pPr>
            <a:lvl5pPr>
              <a:lnSpc>
                <a:spcPct val="100000"/>
              </a:lnSpc>
              <a:spcBef>
                <a:spcPts val="1000"/>
              </a:spcBef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433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7" y="1091885"/>
            <a:ext cx="5130734" cy="5048973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8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4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0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800" b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1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7472374" cy="1913892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6723" y="3152220"/>
            <a:ext cx="6977077" cy="326401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D50F62-7F43-2FBB-55E3-23F6293970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39100" y="1096963"/>
            <a:ext cx="4152900" cy="57610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4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18A9A4E-F149-44F8-9FAE-8ABA2BD26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 flipV="1">
            <a:off x="1881504" y="4663441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44170C3-9FB6-324B-DD88-972B181F5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9956" r="-1"/>
          <a:stretch/>
        </p:blipFill>
        <p:spPr>
          <a:xfrm flipH="1">
            <a:off x="10185174" y="1234440"/>
            <a:ext cx="2024907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1091CD0-1D83-5BBE-A26C-2D7EAF858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t="-1" b="51667"/>
          <a:stretch/>
        </p:blipFill>
        <p:spPr>
          <a:xfrm flipV="1">
            <a:off x="0" y="-1"/>
            <a:ext cx="3839210" cy="2055127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5" y="1097237"/>
            <a:ext cx="11076631" cy="2885630"/>
          </a:xfrm>
        </p:spPr>
        <p:txBody>
          <a:bodyPr lIns="0" rIns="0"/>
          <a:lstStyle>
            <a:lvl1pPr>
              <a:defRPr sz="72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05300" y="4059067"/>
            <a:ext cx="7338056" cy="269225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56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6" y="1091885"/>
            <a:ext cx="5273043" cy="5056747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8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3110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65" y="3870960"/>
            <a:ext cx="11533835" cy="2941320"/>
          </a:xfrm>
        </p:spPr>
        <p:txBody>
          <a:bodyPr lIns="0" tIns="0" rIns="0" bIns="0" anchor="ctr"/>
          <a:lstStyle>
            <a:lvl1pPr>
              <a:lnSpc>
                <a:spcPct val="75000"/>
              </a:lnSpc>
              <a:spcBef>
                <a:spcPts val="1000"/>
              </a:spcBef>
              <a:spcAft>
                <a:spcPts val="600"/>
              </a:spcAft>
              <a:defRPr sz="7200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506222-0BCA-9701-399C-0CF92FA231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112500" cy="37719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9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+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0DABCC-5F7F-4B44-B780-46F5D46079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33638"/>
            <a:ext cx="5821363" cy="39671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7926" y="2433005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1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6726" y="2392441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67472" y="2392441"/>
            <a:ext cx="5303523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4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1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345663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01538" y="2392441"/>
            <a:ext cx="6969458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2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06" y="1432518"/>
            <a:ext cx="7958331" cy="22376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1808" y="3696004"/>
            <a:ext cx="7796540" cy="2379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88E8CDA-4B53-1285-4909-D3A5FB6B3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3671" y="459077"/>
            <a:ext cx="2267211" cy="480363"/>
          </a:xfrm>
          <a:prstGeom prst="rect">
            <a:avLst/>
          </a:prstGeom>
        </p:spPr>
        <p:txBody>
          <a:bodyPr vert="horz" lIns="0" tIns="0" rIns="91440" bIns="18288" rtlCol="0" anchor="ctr"/>
          <a:lstStyle>
            <a:lvl1pPr algn="l">
              <a:defRPr sz="12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0A2341-0273-5256-69F5-7D63AFB93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59025" y="459081"/>
            <a:ext cx="789138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40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7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 cap="none" spc="-300">
          <a:solidFill>
            <a:schemeClr val="bg1"/>
          </a:solidFill>
          <a:effectLst/>
          <a:latin typeface="+mj-lt"/>
          <a:ea typeface="+mj-ea"/>
          <a:cs typeface="Kalinga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20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8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6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4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2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E68D0-70C9-8FD8-C561-6E5A2159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20" y="386081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BF772B-3650-D31C-D6C1-7A8A4C4F9B2C}"/>
              </a:ext>
            </a:extLst>
          </p:cNvPr>
          <p:cNvSpPr txBox="1"/>
          <p:nvPr/>
        </p:nvSpPr>
        <p:spPr>
          <a:xfrm>
            <a:off x="10160" y="11225"/>
            <a:ext cx="212344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64D0B-60A7-39BB-94D9-2E33F67F83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96611" y="2780714"/>
            <a:ext cx="5024357" cy="3359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BDD8-0A72-E913-2448-3BA8443C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931" y="386081"/>
            <a:ext cx="9944229" cy="28139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Python’s openpyxl</a:t>
            </a:r>
            <a:b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</a:t>
            </a:r>
            <a:r>
              <a:rPr lang="en-US" sz="6000" dirty="0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Opening &amp;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C9015-B7F3-F24D-B127-B0466DA3C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024" y="3930857"/>
            <a:ext cx="3615903" cy="1478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6092E-BA63-3421-2087-D30B991B434D}"/>
              </a:ext>
            </a:extLst>
          </p:cNvPr>
          <p:cNvGrpSpPr/>
          <p:nvPr/>
        </p:nvGrpSpPr>
        <p:grpSpPr>
          <a:xfrm>
            <a:off x="7914382" y="3200071"/>
            <a:ext cx="4272378" cy="3190569"/>
            <a:chOff x="7914382" y="3200071"/>
            <a:chExt cx="4272378" cy="31905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93CF43-D6DF-EC40-980C-97D5EFDF7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4382" y="3200071"/>
              <a:ext cx="3827397" cy="3190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C8A5E2-B67B-8ADD-54E6-EAE0078635D7}"/>
                </a:ext>
              </a:extLst>
            </p:cNvPr>
            <p:cNvSpPr txBox="1"/>
            <p:nvPr/>
          </p:nvSpPr>
          <p:spPr>
            <a:xfrm>
              <a:off x="11005026" y="3334764"/>
              <a:ext cx="1031051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openpyxl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45706D-BF86-F10B-43B2-8E9C8B7A2F4F}"/>
                </a:ext>
              </a:extLst>
            </p:cNvPr>
            <p:cNvSpPr txBox="1"/>
            <p:nvPr/>
          </p:nvSpPr>
          <p:spPr>
            <a:xfrm>
              <a:off x="10854344" y="3852924"/>
              <a:ext cx="133241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python-docx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EE9D83-C01D-37B8-5635-8CDB8ED32076}"/>
                </a:ext>
              </a:extLst>
            </p:cNvPr>
            <p:cNvSpPr txBox="1"/>
            <p:nvPr/>
          </p:nvSpPr>
          <p:spPr>
            <a:xfrm>
              <a:off x="10885774" y="4371084"/>
              <a:ext cx="130035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python-pptx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00E66C-AC94-186B-75D3-F00C8F612F3B}"/>
                </a:ext>
              </a:extLst>
            </p:cNvPr>
            <p:cNvSpPr txBox="1"/>
            <p:nvPr/>
          </p:nvSpPr>
          <p:spPr>
            <a:xfrm>
              <a:off x="11046074" y="4967893"/>
              <a:ext cx="1011815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pypdf2/3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79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A4006-32F8-F928-F698-25BECE69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C01FD5-0805-84A2-C6CC-533074FFA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3" y="318151"/>
            <a:ext cx="9296964" cy="5849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091245-35E5-A4AD-B726-40AC4FD6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DEB54-EC53-E0AC-5EDE-48BEE0FD3645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DAFCD-949F-7BB3-B036-2A1EA9EA0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2E9E7E-713A-8C48-146C-1BEDB7754F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2.6 Working w/ Multiple Workbooks &amp; 2.7 Workbook Properties</a:t>
            </a:r>
          </a:p>
        </p:txBody>
      </p:sp>
    </p:spTree>
    <p:extLst>
      <p:ext uri="{BB962C8B-B14F-4D97-AF65-F5344CB8AC3E}">
        <p14:creationId xmlns:p14="http://schemas.microsoft.com/office/powerpoint/2010/main" val="67637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E9284-C39A-0DDE-84A5-5B5F22F8E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A73F8-9FAB-10D6-0E12-18C61E83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4" y="521563"/>
            <a:ext cx="8750300" cy="5445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0DC27E-3F78-35A9-EACB-6138A7AE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623C4-C5BB-3310-5C85-7220441489B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FD09BD-CB24-8EC6-B002-B2DCE192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73EB64-E669-F32C-9934-9C84AF4BDA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3.1 Accessing Cell Values</a:t>
            </a:r>
          </a:p>
        </p:txBody>
      </p:sp>
    </p:spTree>
    <p:extLst>
      <p:ext uri="{BB962C8B-B14F-4D97-AF65-F5344CB8AC3E}">
        <p14:creationId xmlns:p14="http://schemas.microsoft.com/office/powerpoint/2010/main" val="204248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4E226-7E46-4785-F85D-09BD970D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0683E2A-24BE-716A-CC44-104AC065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345986"/>
            <a:ext cx="9053443" cy="57729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29B67F1-42CE-C4B7-C8CC-ABFE013A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10AE6-50F9-56D3-D40C-BBABF42DC32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2B2AD-5BD5-CE3F-D494-A8432FD1D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6EB7F-0505-6926-2973-B8C7D5B15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2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3.2 Setting Cell Values &amp; 3.3 Data Types</a:t>
            </a:r>
          </a:p>
        </p:txBody>
      </p:sp>
    </p:spTree>
    <p:extLst>
      <p:ext uri="{BB962C8B-B14F-4D97-AF65-F5344CB8AC3E}">
        <p14:creationId xmlns:p14="http://schemas.microsoft.com/office/powerpoint/2010/main" val="233002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9AAE0-2A43-C928-BF63-CEE6B5D05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EDA4AF-181A-5E02-2EAB-AE4D23728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413893"/>
            <a:ext cx="9177275" cy="58967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91960C-D693-FDB7-2EDA-4B2678F7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588D2-F9EB-9623-FF77-E6371081A5A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6E5A0-E09C-E9C0-1B7D-2C23F358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C77823-B51E-CF2D-08F9-B854229DE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4254525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3.4 Formulas and Calculations</a:t>
            </a:r>
          </a:p>
        </p:txBody>
      </p:sp>
    </p:spTree>
    <p:extLst>
      <p:ext uri="{BB962C8B-B14F-4D97-AF65-F5344CB8AC3E}">
        <p14:creationId xmlns:p14="http://schemas.microsoft.com/office/powerpoint/2010/main" val="428228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C64CE-D672-06DA-801F-038DC0C0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C7667-3D5C-107F-7454-E859BFBD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41" y="523469"/>
            <a:ext cx="9301626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8137FA-BE0D-C4EC-C9AF-AAFE03ED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955B4-2168-FA82-3841-9912D55D2D4C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207F8D-D575-10B4-F505-E062DEFE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6A6473-A9D0-6A13-D8BD-8C1884AFC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3.5 Number Formatting</a:t>
            </a:r>
          </a:p>
        </p:txBody>
      </p:sp>
    </p:spTree>
    <p:extLst>
      <p:ext uri="{BB962C8B-B14F-4D97-AF65-F5344CB8AC3E}">
        <p14:creationId xmlns:p14="http://schemas.microsoft.com/office/powerpoint/2010/main" val="135283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00529-AE0F-BE5E-DAC5-9CB3C7676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E883A6-282D-E686-C656-BB5A572BD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2" y="480678"/>
            <a:ext cx="9255756" cy="58682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39F4055-7EDE-AD41-A8C0-1287945E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CC5F0-BEFF-691F-8BAC-1C63FDCAA13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163AA-071A-3208-189E-8DDCF815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8FB6D5-0C2E-9CCC-9159-0FAC97FC86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3.6 Dates and Times</a:t>
            </a:r>
          </a:p>
        </p:txBody>
      </p:sp>
    </p:spTree>
    <p:extLst>
      <p:ext uri="{BB962C8B-B14F-4D97-AF65-F5344CB8AC3E}">
        <p14:creationId xmlns:p14="http://schemas.microsoft.com/office/powerpoint/2010/main" val="185952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D2D22-6D4A-B684-FFD9-6BD2849D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C0167-5B91-1D7A-83E8-13CBD90B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9" y="456761"/>
            <a:ext cx="8831721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AF4E118-ADEF-2835-B8B7-2DB3B434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36E6-E84A-0B02-71D2-E63B0A65BD3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0A533D-24B3-ADAD-2988-831A4726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F940DF-2353-7EF2-40C2-F28157227C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3.7 Working with Cell Ranges</a:t>
            </a:r>
          </a:p>
        </p:txBody>
      </p:sp>
    </p:spTree>
    <p:extLst>
      <p:ext uri="{BB962C8B-B14F-4D97-AF65-F5344CB8AC3E}">
        <p14:creationId xmlns:p14="http://schemas.microsoft.com/office/powerpoint/2010/main" val="2619217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C19DB-FDDE-030C-8204-C83732B2C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F27C84-62A2-A47B-B5FD-16D7CF14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54" y="431284"/>
            <a:ext cx="8481352" cy="61635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E12B37A-AD5B-F8A3-C171-4A212E62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9499D-0551-6928-7D17-4B8BE85D3EF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97046-E2BC-FE6E-E561-EC91D36A9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4BE4BE-7789-C2E5-2E41-872A44F1A4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4.1 Fonts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A0664-D92B-7FAE-D081-96A17D017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58" y="1149890"/>
            <a:ext cx="3333750" cy="3190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43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58E63-5F90-688C-51D3-F17EDA7E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D045C-980D-87ED-A0E5-70E215F1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6" y="351995"/>
            <a:ext cx="9178471" cy="6154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864A9D-6ABB-3C76-AA27-392662BA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F6AF8-5F47-689F-58AA-8EA8CE749C2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8E868A-02FF-812E-417E-5BDBA626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1BA4-DADB-D3B3-1135-08842B426F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4.2 Fill Colors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1C6E9C-3CAF-DB8F-DAF3-686DF317B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588" y="1714501"/>
            <a:ext cx="333375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95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F787A-3C6F-05B6-091B-E7E400EFC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924B6F-7292-89B1-3F0F-4F81AAE7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5" y="369764"/>
            <a:ext cx="9137628" cy="5950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DADE018-5492-F60D-AF09-682A34BB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4B84-93DD-91DE-C0C1-AA33CB01AA1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11BA9F-5ABB-8954-63D6-9736ECF20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7518A0-186A-D830-B030-E401330D4A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4.3 Borders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7C7A0-0082-5F5F-3049-CFD656FF0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320" y="1454761"/>
            <a:ext cx="2409825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10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4D5254-134A-C452-4779-F107861E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05" y="611388"/>
            <a:ext cx="10044855" cy="4902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0849CC-D2D0-686A-50A5-4EAE1047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F73AD-649A-60F2-3DAD-33E6267E44B2}"/>
              </a:ext>
            </a:extLst>
          </p:cNvPr>
          <p:cNvSpPr txBox="1"/>
          <p:nvPr/>
        </p:nvSpPr>
        <p:spPr>
          <a:xfrm>
            <a:off x="10159" y="-19334"/>
            <a:ext cx="2449407" cy="156966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96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29054-2F87-FC68-1F84-6FA7FB35A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C052DD-97AF-ACCB-ABCD-1A67F839C0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About openpyxl</a:t>
            </a:r>
          </a:p>
        </p:txBody>
      </p:sp>
    </p:spTree>
    <p:extLst>
      <p:ext uri="{BB962C8B-B14F-4D97-AF65-F5344CB8AC3E}">
        <p14:creationId xmlns:p14="http://schemas.microsoft.com/office/powerpoint/2010/main" val="3086065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C7E04-74F4-A3FF-2D1C-029F48D5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8419F-0410-F1C4-5484-CEB9867B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4" y="470407"/>
            <a:ext cx="8785306" cy="57837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F8F267-2B2F-3358-3C72-222DA186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7E75D-112B-3686-98D9-6ADC7CA84E49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14449B-A79E-4E12-0784-3E6E809C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529194-EF74-48E9-077D-058AD08022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4.4 Alignment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E99AE-1FB8-A7D2-B525-E733C1E3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958" y="1489604"/>
            <a:ext cx="3333750" cy="244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8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4DFB7-8F1D-1A57-32E4-62DD4367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31E7A0-57F6-9E0F-D37B-13655E9B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63" y="386080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DB76D-9EA4-2778-6B64-2DE8170AC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71" y="592521"/>
            <a:ext cx="5776753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person sitting on a rock holding a football&#10;&#10;AI-generated content may be incorrect.">
            <a:extLst>
              <a:ext uri="{FF2B5EF4-FFF2-40B4-BE49-F238E27FC236}">
                <a16:creationId xmlns:a16="http://schemas.microsoft.com/office/drawing/2014/main" id="{8EB5F0BD-72CE-A5C9-EA8E-FC9D631B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31" y="2883601"/>
            <a:ext cx="3688137" cy="3903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6473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6E447-63A2-3C97-9E86-66FB4F01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7E1FF-7FA4-C2F6-B828-778D76B2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611388"/>
            <a:ext cx="10586720" cy="47720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265C4B-34A4-06A7-361A-CD8DE288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F947-2888-4BC7-9B20-C115BC483D8A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91B3BC-A7E9-795C-615E-2747A3C79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551868-34DC-0F9A-9179-D8551CBB2B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Sample</a:t>
            </a:r>
          </a:p>
        </p:txBody>
      </p:sp>
    </p:spTree>
    <p:extLst>
      <p:ext uri="{BB962C8B-B14F-4D97-AF65-F5344CB8AC3E}">
        <p14:creationId xmlns:p14="http://schemas.microsoft.com/office/powerpoint/2010/main" val="23269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245FF-35D8-A612-3794-538AFE5FE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7C68A0-3860-8D58-6187-6184BE81F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273"/>
            <a:ext cx="10424160" cy="5087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DB2BC73-E5E2-BFBD-75AA-0042168C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721AC-B560-6F2E-4EE4-1BDCE2351F07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3720E0-7D2C-3C3E-35CC-EE8519E0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05CEA0-1C58-A478-54CF-6A4CE820B0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145428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A86E5-7079-8A0F-E21B-6A3A4C842B37}"/>
              </a:ext>
            </a:extLst>
          </p:cNvPr>
          <p:cNvSpPr txBox="1"/>
          <p:nvPr/>
        </p:nvSpPr>
        <p:spPr>
          <a:xfrm>
            <a:off x="667559" y="3235960"/>
            <a:ext cx="9929321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Question:</a:t>
            </a:r>
          </a:p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Write into a new Excel file with iterating</a:t>
            </a:r>
          </a:p>
        </p:txBody>
      </p:sp>
    </p:spTree>
    <p:extLst>
      <p:ext uri="{BB962C8B-B14F-4D97-AF65-F5344CB8AC3E}">
        <p14:creationId xmlns:p14="http://schemas.microsoft.com/office/powerpoint/2010/main" val="131562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93CC8-98AC-C317-99F3-587A6453C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4A87B-8ACB-FBD0-065C-87B94803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864"/>
            <a:ext cx="10401300" cy="5374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C9194E-650D-A1E7-128B-F572C7344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70352-951D-5758-0CAA-F35021F3F2FF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AD431-02E9-79BE-5683-E1309F29A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C6902-78D9-0654-29CE-ED04ACD1FE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2.1 Creating Workbooks</a:t>
            </a:r>
          </a:p>
        </p:txBody>
      </p:sp>
    </p:spTree>
    <p:extLst>
      <p:ext uri="{BB962C8B-B14F-4D97-AF65-F5344CB8AC3E}">
        <p14:creationId xmlns:p14="http://schemas.microsoft.com/office/powerpoint/2010/main" val="224915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77605-BA9D-05C7-E244-8F97BC450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4F6ED-383A-8020-8FA2-E0FD2FEE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23" y="441933"/>
            <a:ext cx="9583487" cy="57429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F718ED-BB73-6F7F-372B-E50F3542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211CD-F11D-8290-76FF-CE84AF517F6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F7F6CF-D730-32A1-E5E9-66C14E41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647B9-32D5-0E73-0854-941E538927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Accessing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Worksheets</a:t>
            </a:r>
          </a:p>
        </p:txBody>
      </p:sp>
    </p:spTree>
    <p:extLst>
      <p:ext uri="{BB962C8B-B14F-4D97-AF65-F5344CB8AC3E}">
        <p14:creationId xmlns:p14="http://schemas.microsoft.com/office/powerpoint/2010/main" val="33382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CFEDE-06AD-BB16-39E4-9FCBACAC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A432F0-CFF9-0F80-AFD2-556E5DE9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5" y="605975"/>
            <a:ext cx="8891125" cy="54900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A319EA-4FA6-A35B-1A80-35FC4FC8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9915F-F8C9-B564-DC99-FD22E01E0D21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508A8C-6CA2-AD36-5D13-77A58E8F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FD4BBA-B0AE-C7AB-FEA1-BDE2DFD949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2.3 Creating Worksheets</a:t>
            </a:r>
          </a:p>
        </p:txBody>
      </p:sp>
    </p:spTree>
    <p:extLst>
      <p:ext uri="{BB962C8B-B14F-4D97-AF65-F5344CB8AC3E}">
        <p14:creationId xmlns:p14="http://schemas.microsoft.com/office/powerpoint/2010/main" val="112265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EC206-7971-2607-A76D-6B3318F26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E9336-71C8-9E7B-7278-00CC1F32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74" y="482184"/>
            <a:ext cx="9453306" cy="57602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C5F418-5E9E-C8E0-A306-33FD458E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CD41-DC4F-0881-EC5F-1D5C278FF69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C96905-AAAB-9EEA-ACDD-49E1C430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56FDAF-A4CD-EDA0-1178-CAA8C54EA0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2.4 Deleting Worksheets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1429F-D97E-6EAA-A2EE-AC2B23368B4F}"/>
              </a:ext>
            </a:extLst>
          </p:cNvPr>
          <p:cNvSpPr txBox="1"/>
          <p:nvPr/>
        </p:nvSpPr>
        <p:spPr>
          <a:xfrm>
            <a:off x="6014819" y="3876966"/>
            <a:ext cx="5415177" cy="7848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New Repository:</a:t>
            </a:r>
          </a:p>
          <a:p>
            <a:r>
              <a:rPr lang="en-US" b="1" dirty="0"/>
              <a:t>https://github.com/yasenstar/learn_openpyxl</a:t>
            </a:r>
          </a:p>
        </p:txBody>
      </p:sp>
    </p:spTree>
    <p:extLst>
      <p:ext uri="{BB962C8B-B14F-4D97-AF65-F5344CB8AC3E}">
        <p14:creationId xmlns:p14="http://schemas.microsoft.com/office/powerpoint/2010/main" val="11898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93929-FDA3-80E9-BF6B-3ECE908F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E308-12D3-C11B-14A0-617D1992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32" y="445722"/>
            <a:ext cx="9776948" cy="5595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F03366D-9C66-F6F2-7972-7D57F240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F3F20-FDA2-C66C-CB11-0099DC96A9D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61414-237C-D6FE-AA5B-0BE8C6CE3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6DE0F0-9171-19DA-AE27-FF19985BEF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2.5 Renaming Worksheets</a:t>
            </a:r>
          </a:p>
        </p:txBody>
      </p:sp>
    </p:spTree>
    <p:extLst>
      <p:ext uri="{BB962C8B-B14F-4D97-AF65-F5344CB8AC3E}">
        <p14:creationId xmlns:p14="http://schemas.microsoft.com/office/powerpoint/2010/main" val="3085050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TM45439525">
      <a:dk1>
        <a:srgbClr val="000000"/>
      </a:dk1>
      <a:lt1>
        <a:srgbClr val="FFFFFF"/>
      </a:lt1>
      <a:dk2>
        <a:srgbClr val="1F2D29"/>
      </a:dk2>
      <a:lt2>
        <a:srgbClr val="E6B32E"/>
      </a:lt2>
      <a:accent1>
        <a:srgbClr val="9F9CD8"/>
      </a:accent1>
      <a:accent2>
        <a:srgbClr val="ED95A2"/>
      </a:accent2>
      <a:accent3>
        <a:srgbClr val="8BB9E1"/>
      </a:accent3>
      <a:accent4>
        <a:srgbClr val="C33F51"/>
      </a:accent4>
      <a:accent5>
        <a:srgbClr val="004048"/>
      </a:accent5>
      <a:accent6>
        <a:srgbClr val="8EC0C1"/>
      </a:accent6>
      <a:hlink>
        <a:srgbClr val="6D9D9B"/>
      </a:hlink>
      <a:folHlink>
        <a:srgbClr val="6D8583"/>
      </a:folHlink>
    </a:clrScheme>
    <a:fontScheme name="Custom 116">
      <a:majorFont>
        <a:latin typeface="Kalinga"/>
        <a:ea typeface=""/>
        <a:cs typeface=""/>
      </a:majorFont>
      <a:minorFont>
        <a:latin typeface="Kalinga"/>
        <a:ea typeface=""/>
        <a:cs typeface="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439525_Win32_SL_V9" id="{1C1685F1-2AF6-4AF8-B809-5763D0E52941}" vid="{50BDB98F-F06A-48E8-BE85-F709AAFF09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FBC208-84B5-4BA7-8306-5BDC2F8CE1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F746E38-3E45-40EB-917C-6C82B8DF19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058098-9A21-440B-BD1E-02659AABD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Pastels Presentation</Template>
  <TotalTime>5088</TotalTime>
  <Words>266</Words>
  <Application>Microsoft Office PowerPoint</Application>
  <PresentationFormat>Widescreen</PresentationFormat>
  <Paragraphs>83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72 Black</vt:lpstr>
      <vt:lpstr>Aharoni</vt:lpstr>
      <vt:lpstr>Arial</vt:lpstr>
      <vt:lpstr>Calibri</vt:lpstr>
      <vt:lpstr>Kalinga</vt:lpstr>
      <vt:lpstr>Trade Gothic Next Heavy</vt:lpstr>
      <vt:lpstr>Wingdings</vt:lpstr>
      <vt:lpstr>Madison</vt:lpstr>
      <vt:lpstr>Mastering Python’s openpyxl - Opening &amp; Introduction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36</cp:revision>
  <dcterms:created xsi:type="dcterms:W3CDTF">2025-12-27T06:44:44Z</dcterms:created>
  <dcterms:modified xsi:type="dcterms:W3CDTF">2025-12-31T06:23:41Z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2025-12-27T06:51:37Z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d4cd69d8-408f-461f-b543-c328172dc96c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